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3"/>
  </p:handoutMasterIdLst>
  <p:sldIdLst>
    <p:sldId id="256" r:id="rId2"/>
    <p:sldId id="268" r:id="rId3"/>
    <p:sldId id="267" r:id="rId4"/>
    <p:sldId id="257" r:id="rId5"/>
    <p:sldId id="258" r:id="rId6"/>
    <p:sldId id="262" r:id="rId7"/>
    <p:sldId id="265" r:id="rId8"/>
    <p:sldId id="269" r:id="rId9"/>
    <p:sldId id="283" r:id="rId10"/>
    <p:sldId id="285" r:id="rId11"/>
    <p:sldId id="259" r:id="rId12"/>
    <p:sldId id="263" r:id="rId13"/>
    <p:sldId id="260" r:id="rId14"/>
    <p:sldId id="261" r:id="rId15"/>
    <p:sldId id="270" r:id="rId16"/>
    <p:sldId id="276" r:id="rId17"/>
    <p:sldId id="277" r:id="rId18"/>
    <p:sldId id="278" r:id="rId19"/>
    <p:sldId id="284" r:id="rId20"/>
    <p:sldId id="290" r:id="rId21"/>
    <p:sldId id="287" r:id="rId22"/>
    <p:sldId id="288" r:id="rId23"/>
    <p:sldId id="271" r:id="rId24"/>
    <p:sldId id="280" r:id="rId25"/>
    <p:sldId id="281" r:id="rId26"/>
    <p:sldId id="272" r:id="rId27"/>
    <p:sldId id="274" r:id="rId28"/>
    <p:sldId id="275" r:id="rId29"/>
    <p:sldId id="289" r:id="rId30"/>
    <p:sldId id="282" r:id="rId31"/>
    <p:sldId id="29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Objects="1">
      <p:cViewPr>
        <p:scale>
          <a:sx n="140" d="100"/>
          <a:sy n="140" d="100"/>
        </p:scale>
        <p:origin x="-576" y="1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20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511AC-62FB-D644-A3FD-B45D70892CBA}" type="datetimeFigureOut">
              <a:rPr lang="en-US" smtClean="0"/>
              <a:t>3/27/14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FDF2B-A993-934E-B721-C3B7DA6A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96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85800" y="1523999"/>
            <a:ext cx="7772400" cy="2732725"/>
          </a:xfrm>
        </p:spPr>
        <p:txBody>
          <a:bodyPr wrap="square" tIns="0" bIns="0"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85800" y="990216"/>
            <a:ext cx="7772400" cy="533784"/>
          </a:xfrm>
        </p:spPr>
        <p:txBody>
          <a:bodyPr anchor="t">
            <a:norm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245651"/>
            <a:ext cx="8153400" cy="491741"/>
          </a:xfrm>
        </p:spPr>
        <p:txBody>
          <a:bodyPr>
            <a:normAutofit/>
          </a:bodyPr>
          <a:lstStyle>
            <a:lvl1pPr marL="0" indent="0" algn="r">
              <a:spcBef>
                <a:spcPts val="120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Venue or location, date</a:t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Twitter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hashtag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lvl="0"/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256725"/>
            <a:ext cx="3693697" cy="45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Presenter name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4713925"/>
            <a:ext cx="3693697" cy="1305875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Title</a:t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Organization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Presenter’s Twitter</a:t>
            </a:r>
            <a:r>
              <a:rPr lang="en-US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ID or other info</a:t>
            </a:r>
          </a:p>
        </p:txBody>
      </p:sp>
      <p:pic>
        <p:nvPicPr>
          <p:cNvPr id="19" name="Picture 18" descr="oclclogo-rings-transparent.png"/>
          <p:cNvPicPr>
            <a:picLocks noChangeAspect="1"/>
          </p:cNvPicPr>
          <p:nvPr/>
        </p:nvPicPr>
        <p:blipFill>
          <a:blip r:embed="rId2">
            <a:alphaModFix amt="30000"/>
          </a:blip>
          <a:srcRect b="8763"/>
          <a:stretch>
            <a:fillRect/>
          </a:stretch>
        </p:blipFill>
        <p:spPr>
          <a:xfrm>
            <a:off x="5325434" y="2853375"/>
            <a:ext cx="3513766" cy="33950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Head and 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Isosceles Triangle 10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Head and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400" y="609600"/>
            <a:ext cx="8839200" cy="5410200"/>
          </a:xfrm>
        </p:spPr>
        <p:txBody>
          <a:bodyPr lIns="457200" tIns="457200" rIns="457200" bIns="4572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66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  <a:tileRect/>
                </a:gradFill>
              </a:defRPr>
            </a:lvl1pPr>
            <a:lvl2pPr algn="ctr">
              <a:buNone/>
              <a:defRPr sz="8800">
                <a:solidFill>
                  <a:schemeClr val="bg1"/>
                </a:solidFill>
              </a:defRPr>
            </a:lvl2pPr>
            <a:lvl3pPr algn="ctr">
              <a:buNone/>
              <a:defRPr sz="8800">
                <a:solidFill>
                  <a:schemeClr val="bg1"/>
                </a:solidFill>
              </a:defRPr>
            </a:lvl3pPr>
            <a:lvl4pPr algn="ctr">
              <a:buNone/>
              <a:defRPr sz="8800">
                <a:solidFill>
                  <a:schemeClr val="bg1"/>
                </a:solidFill>
              </a:defRPr>
            </a:lvl4pPr>
            <a:lvl5pPr algn="ctr">
              <a:buNone/>
              <a:defRPr sz="8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Head and Big Tex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400" y="609600"/>
            <a:ext cx="8839200" cy="5410200"/>
          </a:xfrm>
        </p:spPr>
        <p:txBody>
          <a:bodyPr vert="horz" lIns="457200" tIns="457200" rIns="457200" bIns="45720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lang="en-US" sz="66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algn="ctr">
              <a:buNone/>
              <a:defRPr sz="8800">
                <a:solidFill>
                  <a:schemeClr val="bg1"/>
                </a:solidFill>
              </a:defRPr>
            </a:lvl2pPr>
            <a:lvl3pPr algn="ctr">
              <a:buNone/>
              <a:defRPr sz="8800">
                <a:solidFill>
                  <a:schemeClr val="bg1"/>
                </a:solidFill>
              </a:defRPr>
            </a:lvl3pPr>
            <a:lvl4pPr algn="ctr">
              <a:buNone/>
              <a:defRPr sz="8800">
                <a:solidFill>
                  <a:schemeClr val="bg1"/>
                </a:solidFill>
              </a:defRPr>
            </a:lvl4pPr>
            <a:lvl5pPr algn="ctr">
              <a:buNone/>
              <a:defRPr sz="8800">
                <a:solidFill>
                  <a:schemeClr val="bg1"/>
                </a:solidFill>
              </a:defRPr>
            </a:lvl5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400" y="228600"/>
            <a:ext cx="8839200" cy="5791200"/>
          </a:xfrm>
        </p:spPr>
        <p:txBody>
          <a:bodyPr lIns="457200" tIns="457200" rIns="457200" bIns="4572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8000">
                <a:solidFill>
                  <a:srgbClr val="FFFFFF"/>
                </a:solidFill>
              </a:defRPr>
            </a:lvl1pPr>
            <a:lvl2pPr algn="ctr">
              <a:buNone/>
              <a:defRPr sz="8800">
                <a:solidFill>
                  <a:schemeClr val="bg1"/>
                </a:solidFill>
              </a:defRPr>
            </a:lvl2pPr>
            <a:lvl3pPr algn="ctr">
              <a:buNone/>
              <a:defRPr sz="8800">
                <a:solidFill>
                  <a:schemeClr val="bg1"/>
                </a:solidFill>
              </a:defRPr>
            </a:lvl3pPr>
            <a:lvl4pPr algn="ctr">
              <a:buNone/>
              <a:defRPr sz="8800">
                <a:solidFill>
                  <a:schemeClr val="bg1"/>
                </a:solidFill>
              </a:defRPr>
            </a:lvl4pPr>
            <a:lvl5pPr algn="ctr">
              <a:buNone/>
              <a:defRPr sz="8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Head and Char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3"/>
          </p:nvPr>
        </p:nvSpPr>
        <p:spPr>
          <a:xfrm>
            <a:off x="152400" y="609600"/>
            <a:ext cx="8839200" cy="54864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Head and Content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ig Head and Open Layout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400" y="228600"/>
            <a:ext cx="8839200" cy="5791200"/>
          </a:xfrm>
        </p:spPr>
        <p:txBody>
          <a:bodyPr lIns="457200" tIns="457200" rIns="457200" bIns="4572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80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  <a:tileRect/>
                </a:gradFill>
              </a:defRPr>
            </a:lvl1pPr>
            <a:lvl2pPr algn="ctr">
              <a:buNone/>
              <a:defRPr sz="8800">
                <a:solidFill>
                  <a:schemeClr val="bg1"/>
                </a:solidFill>
              </a:defRPr>
            </a:lvl2pPr>
            <a:lvl3pPr algn="ctr">
              <a:buNone/>
              <a:defRPr sz="8800">
                <a:solidFill>
                  <a:schemeClr val="bg1"/>
                </a:solidFill>
              </a:defRPr>
            </a:lvl3pPr>
            <a:lvl4pPr algn="ctr">
              <a:buNone/>
              <a:defRPr sz="8800">
                <a:solidFill>
                  <a:schemeClr val="bg1"/>
                </a:solidFill>
              </a:defRPr>
            </a:lvl4pPr>
            <a:lvl5pPr algn="ctr">
              <a:buNone/>
              <a:defRPr sz="8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tx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05200" y="990600"/>
            <a:ext cx="5181600" cy="51530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 marL="914400" indent="-228600"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90600"/>
            <a:ext cx="2667000" cy="515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057400"/>
            <a:ext cx="7772400" cy="3352800"/>
          </a:xfrm>
        </p:spPr>
        <p:txBody>
          <a:bodyPr anchor="t">
            <a:normAutofit/>
          </a:bodyPr>
          <a:lstStyle>
            <a:lvl1pPr algn="l">
              <a:defRPr sz="6600" b="0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572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chemeClr val="tx2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3"/>
          </p:nvPr>
        </p:nvSpPr>
        <p:spPr>
          <a:xfrm>
            <a:off x="152400" y="609600"/>
            <a:ext cx="8839200" cy="54864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3"/>
          </p:nvPr>
        </p:nvSpPr>
        <p:spPr>
          <a:xfrm>
            <a:off x="152400" y="609600"/>
            <a:ext cx="8839200" cy="54864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3"/>
          </p:nvPr>
        </p:nvSpPr>
        <p:spPr>
          <a:xfrm>
            <a:off x="152400" y="609600"/>
            <a:ext cx="8839200" cy="54864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057400"/>
            <a:ext cx="7772400" cy="3352800"/>
          </a:xfrm>
        </p:spPr>
        <p:txBody>
          <a:bodyPr anchor="t">
            <a:normAutofit/>
          </a:bodyPr>
          <a:lstStyle>
            <a:lvl1pPr algn="l">
              <a:defRPr sz="6600" b="0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572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ig tex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5" name="Rounded Rectangle 14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400" y="609600"/>
            <a:ext cx="8839200" cy="5410200"/>
          </a:xfrm>
        </p:spPr>
        <p:txBody>
          <a:bodyPr vert="horz" lIns="457200" tIns="457200" rIns="457200" bIns="45720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lang="en-US" sz="80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algn="ctr">
              <a:buNone/>
              <a:defRPr sz="8800">
                <a:solidFill>
                  <a:schemeClr val="bg1"/>
                </a:solidFill>
              </a:defRPr>
            </a:lvl2pPr>
            <a:lvl3pPr algn="ctr">
              <a:buNone/>
              <a:defRPr sz="8800">
                <a:solidFill>
                  <a:schemeClr val="bg1"/>
                </a:solidFill>
              </a:defRPr>
            </a:lvl3pPr>
            <a:lvl4pPr algn="ctr">
              <a:buNone/>
              <a:defRPr sz="8800">
                <a:solidFill>
                  <a:schemeClr val="bg1"/>
                </a:solidFill>
              </a:defRPr>
            </a:lvl4pPr>
            <a:lvl5pPr algn="ctr">
              <a:buNone/>
              <a:defRPr sz="8800">
                <a:solidFill>
                  <a:schemeClr val="bg1"/>
                </a:solidFill>
              </a:defRPr>
            </a:lvl5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9" name="Rounded Rectangle 8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Kick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15" name="Rounded Rectangle 14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52400"/>
            <a:ext cx="8229599" cy="304800"/>
          </a:xfrm>
        </p:spPr>
        <p:txBody>
          <a:bodyPr tIns="0" bIns="0" anchor="t">
            <a:noAutofit/>
          </a:bodyPr>
          <a:lstStyle>
            <a:lvl1pPr>
              <a:buNone/>
              <a:defRPr sz="18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kicker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3"/>
          </p:nvPr>
        </p:nvSpPr>
        <p:spPr>
          <a:xfrm>
            <a:off x="152400" y="609600"/>
            <a:ext cx="8839200" cy="54864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ll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Isosceles Triangle 10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057400"/>
            <a:ext cx="7772400" cy="3352800"/>
          </a:xfrm>
        </p:spPr>
        <p:txBody>
          <a:bodyPr anchor="t">
            <a:normAutofit/>
          </a:bodyPr>
          <a:lstStyle>
            <a:lvl1pPr algn="l">
              <a:defRPr sz="6600" b="0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572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9" name="Rounded Rectangle 8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ig tex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" name="Group 11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2" name="Rounded Rectangle 11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400" y="609600"/>
            <a:ext cx="8839200" cy="5410200"/>
          </a:xfrm>
        </p:spPr>
        <p:txBody>
          <a:bodyPr vert="horz" lIns="457200" tIns="457200" rIns="457200" bIns="45720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lang="en-US" sz="8000" b="0" i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algn="ctr">
              <a:buNone/>
              <a:defRPr sz="8800">
                <a:solidFill>
                  <a:schemeClr val="bg1"/>
                </a:solidFill>
              </a:defRPr>
            </a:lvl2pPr>
            <a:lvl3pPr algn="ctr">
              <a:buNone/>
              <a:defRPr sz="8800">
                <a:solidFill>
                  <a:schemeClr val="bg1"/>
                </a:solidFill>
              </a:defRPr>
            </a:lvl3pPr>
            <a:lvl4pPr algn="ctr">
              <a:buNone/>
              <a:defRPr sz="8800">
                <a:solidFill>
                  <a:schemeClr val="bg1"/>
                </a:solidFill>
              </a:defRPr>
            </a:lvl4pPr>
            <a:lvl5pPr algn="ctr">
              <a:buNone/>
              <a:defRPr sz="8800">
                <a:solidFill>
                  <a:schemeClr val="bg1"/>
                </a:solidFill>
              </a:defRPr>
            </a:lvl5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Font typeface="Arial"/>
              <a:buNone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9" name="Rounded Rectangle 8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, Kick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15" name="Rounded Rectangle 14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52400"/>
            <a:ext cx="8229599" cy="304800"/>
          </a:xfrm>
        </p:spPr>
        <p:txBody>
          <a:bodyPr tIns="0" bIns="0" anchor="t">
            <a:noAutofit/>
          </a:bodyPr>
          <a:lstStyle>
            <a:lvl1pPr>
              <a:buNone/>
              <a:defRPr sz="18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kicker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3"/>
          </p:nvPr>
        </p:nvSpPr>
        <p:spPr>
          <a:xfrm>
            <a:off x="152400" y="609600"/>
            <a:ext cx="8839200" cy="54864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mall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Isosceles Triangle 10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2484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057400"/>
            <a:ext cx="7772400" cy="3352800"/>
          </a:xfrm>
        </p:spPr>
        <p:txBody>
          <a:bodyPr anchor="t">
            <a:normAutofit/>
          </a:bodyPr>
          <a:lstStyle>
            <a:lvl1pPr algn="l">
              <a:defRPr sz="6600" b="0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572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9" name="Rounded Rectangle 8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, Kick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15" name="Rounded Rectangle 14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52400"/>
            <a:ext cx="8229599" cy="304800"/>
          </a:xfrm>
        </p:spPr>
        <p:txBody>
          <a:bodyPr tIns="0" bIns="0" anchor="t">
            <a:noAutofit/>
          </a:bodyPr>
          <a:lstStyle>
            <a:lvl1pPr>
              <a:buNone/>
              <a:defRPr sz="18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Edit kicker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ead, Kicke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13" name="Rounded Rectangle 12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52400"/>
            <a:ext cx="8229599" cy="304800"/>
          </a:xfrm>
        </p:spPr>
        <p:txBody>
          <a:bodyPr tIns="0" bIns="0" anchor="t">
            <a:noAutofit/>
          </a:bodyPr>
          <a:lstStyle>
            <a:lvl1pPr>
              <a:buNone/>
              <a:defRPr sz="1800">
                <a:solidFill>
                  <a:srgbClr val="CDE5F6"/>
                </a:solidFill>
              </a:defRPr>
            </a:lvl1pPr>
          </a:lstStyle>
          <a:p>
            <a:pPr lvl="0"/>
            <a:r>
              <a:rPr lang="en-US" dirty="0" smtClean="0"/>
              <a:t>Edit kicker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ead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6" name="Rounded Rectangle 5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4375" y="2000250"/>
            <a:ext cx="3714751" cy="414337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4875" y="2000250"/>
            <a:ext cx="3714750" cy="4143375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3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</p:spPr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ead, Person Photo and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>
            <a:off x="0" y="0"/>
            <a:ext cx="9144000" cy="1759220"/>
            <a:chOff x="228600" y="228600"/>
            <a:chExt cx="9144000" cy="1759220"/>
          </a:xfrm>
          <a:solidFill>
            <a:srgbClr val="195A88"/>
          </a:solidFill>
        </p:grpSpPr>
        <p:sp>
          <p:nvSpPr>
            <p:cNvPr id="9" name="Rounded Rectangle 8"/>
            <p:cNvSpPr/>
            <p:nvPr userDrawn="1"/>
          </p:nvSpPr>
          <p:spPr>
            <a:xfrm>
              <a:off x="228600" y="228600"/>
              <a:ext cx="9144000" cy="15240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 userDrawn="1"/>
          </p:nvSpPr>
          <p:spPr>
            <a:xfrm rot="10800000">
              <a:off x="942302" y="1731952"/>
              <a:ext cx="505498" cy="255868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" y="2133600"/>
            <a:ext cx="2209800" cy="2743200"/>
          </a:xfr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133600"/>
            <a:ext cx="5181600" cy="838200"/>
          </a:xfrm>
        </p:spPr>
        <p:txBody>
          <a:bodyPr>
            <a:normAutofit/>
          </a:bodyPr>
          <a:lstStyle>
            <a:lvl1pPr>
              <a:buNone/>
              <a:defRPr sz="4000"/>
            </a:lvl1pPr>
          </a:lstStyle>
          <a:p>
            <a:pPr lvl="0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429000" y="2971800"/>
            <a:ext cx="5181600" cy="838200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Head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05200" y="990600"/>
            <a:ext cx="5181600" cy="51530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 marL="914400" indent="-228600"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90600"/>
            <a:ext cx="2667000" cy="515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Head and Three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5" name="Rounded Rectangle 14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914400" y="4876800"/>
            <a:ext cx="7315200" cy="12192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4400" y="1219200"/>
            <a:ext cx="2209800" cy="2743200"/>
          </a:xfr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467100" y="1219200"/>
            <a:ext cx="2209800" cy="2743200"/>
          </a:xfr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233363" indent="-233363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Font typeface="Arial"/>
              <a:buNone/>
              <a:defRPr lang="en-US"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19800" y="1219200"/>
            <a:ext cx="2209800" cy="2743200"/>
          </a:xfr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233363" indent="-233363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Font typeface="Arial"/>
              <a:buNone/>
              <a:defRPr lang="en-US"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4076660"/>
            <a:ext cx="2209800" cy="266740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spcBef>
                <a:spcPts val="200"/>
              </a:spcBef>
              <a:buNone/>
              <a:defRPr lang="en-US" sz="1600" b="0" i="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10000"/>
              </a:lnSpc>
              <a:spcBef>
                <a:spcPts val="300"/>
              </a:spcBef>
              <a:buClrTx/>
              <a:buFont typeface="Arial"/>
              <a:buNone/>
            </a:pPr>
            <a:r>
              <a:rPr lang="en-US" dirty="0" smtClean="0"/>
              <a:t>Name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75028" y="4076660"/>
            <a:ext cx="2209800" cy="266740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spcBef>
                <a:spcPts val="400"/>
              </a:spcBef>
              <a:buNone/>
              <a:defRPr lang="en-US" sz="1600" b="0" i="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10000"/>
              </a:lnSpc>
              <a:spcBef>
                <a:spcPts val="300"/>
              </a:spcBef>
              <a:buClrTx/>
              <a:buFont typeface="Arial"/>
              <a:buNone/>
            </a:pPr>
            <a:r>
              <a:rPr lang="en-US" dirty="0" smtClean="0"/>
              <a:t>Name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26522" y="4076660"/>
            <a:ext cx="2209800" cy="266740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spcBef>
                <a:spcPts val="400"/>
              </a:spcBef>
              <a:buNone/>
              <a:defRPr lang="en-US" sz="1600" b="0" i="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10000"/>
              </a:lnSpc>
              <a:spcBef>
                <a:spcPts val="300"/>
              </a:spcBef>
              <a:buClrTx/>
              <a:buFont typeface="Arial"/>
              <a:buNone/>
            </a:pPr>
            <a:r>
              <a:rPr lang="en-US" dirty="0" smtClean="0"/>
              <a:t>Name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Head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/>
          <p:nvPr/>
        </p:nvGrpSpPr>
        <p:grpSpPr>
          <a:xfrm>
            <a:off x="0" y="0"/>
            <a:ext cx="9144000" cy="855144"/>
            <a:chOff x="0" y="0"/>
            <a:chExt cx="9144000" cy="855144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0" y="0"/>
              <a:ext cx="9144000" cy="609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Isosceles Triangle 16"/>
            <p:cNvSpPr/>
            <p:nvPr userDrawn="1"/>
          </p:nvSpPr>
          <p:spPr>
            <a:xfrm rot="10800000">
              <a:off x="713702" y="599276"/>
              <a:ext cx="505498" cy="255868"/>
            </a:xfrm>
            <a:prstGeom prst="triangle">
              <a:avLst/>
            </a:prstGeom>
            <a:solidFill>
              <a:srgbClr val="195A8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endParaRPr lang="en-US" sz="1800" kern="1200" dirty="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609600"/>
          </a:xfrm>
        </p:spPr>
        <p:txBody>
          <a:bodyPr wrap="none" lIns="0" rIns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3"/>
          </p:nvPr>
        </p:nvSpPr>
        <p:spPr>
          <a:xfrm>
            <a:off x="152400" y="609600"/>
            <a:ext cx="8839200" cy="54864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Relationship Id="rId4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144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4404" y="6400800"/>
            <a:ext cx="1269211" cy="294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Myriad Web Pro"/>
                <a:cs typeface="Myriad Web Pro"/>
              </a:defRPr>
            </a:lvl1pPr>
          </a:lstStyle>
          <a:p>
            <a:fld id="{B2701DFC-6960-9545-B94E-E102DB4817F0}" type="datetimeFigureOut">
              <a:rPr lang="en-US" smtClean="0"/>
              <a:t>3/27/14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2466093" cy="294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Myriad Web Pro"/>
                <a:cs typeface="Myriad Web Pro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5381" y="6400800"/>
            <a:ext cx="571418" cy="294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Myriad Web Pro"/>
                <a:cs typeface="Myriad Web Pro"/>
              </a:defRPr>
            </a:lvl1pPr>
          </a:lstStyle>
          <a:p>
            <a:fld id="{B59025E9-490C-314A-812F-FFCAD8E1D2B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48400"/>
            <a:ext cx="9144000" cy="1588"/>
          </a:xfrm>
          <a:prstGeom prst="line">
            <a:avLst/>
          </a:prstGeom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204885" y="6400800"/>
            <a:ext cx="1090515" cy="33507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166715" y="6431783"/>
            <a:ext cx="257090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0" i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The world’s libraries.</a:t>
            </a:r>
            <a:r>
              <a:rPr lang="en-US" sz="1200" b="0" i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 Connected.</a:t>
            </a:r>
            <a:endParaRPr lang="en-US" sz="1200" b="0" i="0" dirty="0">
              <a:solidFill>
                <a:schemeClr val="tx1">
                  <a:lumMod val="65000"/>
                  <a:lumOff val="35000"/>
                </a:schemeClr>
              </a:solidFill>
              <a:latin typeface="Tahoma"/>
              <a:cs typeface="Tahom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accent1"/>
          </a:solidFill>
          <a:latin typeface="+mj-lt"/>
          <a:ea typeface="+mj-ea"/>
          <a:cs typeface="Georgia"/>
        </a:defRPr>
      </a:lvl1pPr>
    </p:titleStyle>
    <p:bodyStyle>
      <a:lvl1pPr marL="233363" indent="-233363" algn="l" defTabSz="457200" rtl="0" eaLnBrk="1" latinLnBrk="0" hangingPunct="1">
        <a:lnSpc>
          <a:spcPct val="110000"/>
        </a:lnSpc>
        <a:spcBef>
          <a:spcPts val="900"/>
        </a:spcBef>
        <a:buClrTx/>
        <a:buFont typeface="Arial"/>
        <a:buChar char="•"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90563" indent="-233363" algn="l" defTabSz="457200" rtl="0" eaLnBrk="1" latinLnBrk="0" hangingPunct="1">
        <a:lnSpc>
          <a:spcPct val="110000"/>
        </a:lnSpc>
        <a:spcBef>
          <a:spcPts val="900"/>
        </a:spcBef>
        <a:buClrTx/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10000"/>
        </a:lnSpc>
        <a:spcBef>
          <a:spcPts val="900"/>
        </a:spcBef>
        <a:buClrTx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10000"/>
        </a:lnSpc>
        <a:spcBef>
          <a:spcPts val="900"/>
        </a:spcBef>
        <a:buClrTx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10000"/>
        </a:lnSpc>
        <a:spcBef>
          <a:spcPts val="900"/>
        </a:spcBef>
        <a:buClrTx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 the Hood of </a:t>
            </a:r>
            <a:r>
              <a:rPr lang="en-US" dirty="0" err="1" smtClean="0"/>
              <a:t>Hadoop</a:t>
            </a:r>
            <a:r>
              <a:rPr lang="en-US" dirty="0" smtClean="0"/>
              <a:t> Processing at OCLC Research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85800" y="245651"/>
            <a:ext cx="8153400" cy="1125949"/>
          </a:xfrm>
        </p:spPr>
        <p:txBody>
          <a:bodyPr>
            <a:normAutofit/>
          </a:bodyPr>
          <a:lstStyle/>
          <a:p>
            <a:r>
              <a:rPr lang="en-US" dirty="0" smtClean="0"/>
              <a:t>Code4lib 2014</a:t>
            </a:r>
            <a:r>
              <a:rPr lang="en-US" dirty="0"/>
              <a:t> </a:t>
            </a:r>
            <a:r>
              <a:rPr lang="en-US" dirty="0" smtClean="0"/>
              <a:t>• Raleigh, NC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Roy Tennant	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Senior Program Officer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72502" cy="632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3581400"/>
            <a:ext cx="249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MARC Record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2302755">
            <a:off x="6513487" y="4007137"/>
            <a:ext cx="484632" cy="978408"/>
          </a:xfrm>
          <a:prstGeom prst="downArrow">
            <a:avLst/>
          </a:prstGeom>
          <a:solidFill>
            <a:srgbClr val="C521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232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jobs only have a “map” component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Find all the </a:t>
            </a:r>
            <a:r>
              <a:rPr lang="en-US" dirty="0" err="1" smtClean="0"/>
              <a:t>WorldCat</a:t>
            </a:r>
            <a:r>
              <a:rPr lang="en-US" dirty="0" smtClean="0"/>
              <a:t> records with a 765 field</a:t>
            </a:r>
          </a:p>
          <a:p>
            <a:pPr lvl="1"/>
            <a:r>
              <a:rPr lang="en-US" dirty="0" smtClean="0"/>
              <a:t>Find all the </a:t>
            </a:r>
            <a:r>
              <a:rPr lang="en-US" dirty="0" err="1" smtClean="0"/>
              <a:t>WorldCat</a:t>
            </a:r>
            <a:r>
              <a:rPr lang="en-US" dirty="0" smtClean="0"/>
              <a:t> records with the string “Tar Heels” anywhere in them</a:t>
            </a:r>
          </a:p>
          <a:p>
            <a:pPr lvl="1"/>
            <a:r>
              <a:rPr lang="en-US" dirty="0" smtClean="0"/>
              <a:t>Find all the </a:t>
            </a:r>
            <a:r>
              <a:rPr lang="en-US" dirty="0" err="1" smtClean="0"/>
              <a:t>WorldCat</a:t>
            </a:r>
            <a:r>
              <a:rPr lang="en-US" dirty="0" smtClean="0"/>
              <a:t> records with the text “online” in the 856 $z</a:t>
            </a:r>
          </a:p>
          <a:p>
            <a:r>
              <a:rPr lang="en-US" dirty="0" smtClean="0"/>
              <a:t>Output is written to disk in the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filesystem</a:t>
            </a:r>
            <a:r>
              <a:rPr lang="en-US" dirty="0" smtClean="0"/>
              <a:t> (HDFS)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807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971800" y="1899639"/>
            <a:ext cx="5791200" cy="4419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Mapper Process Only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533400" y="2362200"/>
            <a:ext cx="1447800" cy="19812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Shell</a:t>
            </a:r>
          </a:p>
          <a:p>
            <a:pPr algn="ctr"/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3581400" y="2363898"/>
            <a:ext cx="1447800" cy="19812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Mapper</a:t>
            </a:r>
          </a:p>
          <a:p>
            <a:pPr algn="ctr"/>
            <a:endParaRPr lang="en-US" dirty="0"/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1981200" y="3352800"/>
            <a:ext cx="1600200" cy="169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65923" y="4057569"/>
            <a:ext cx="625824" cy="971631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Magnetic Disk 10"/>
          <p:cNvSpPr/>
          <p:nvPr/>
        </p:nvSpPr>
        <p:spPr>
          <a:xfrm>
            <a:off x="5105400" y="5029200"/>
            <a:ext cx="1524000" cy="1066800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86400" y="5715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1326" y="4160432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7572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also have a “reduce” component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Find all of the text strings in the 650 $a (map) and count them up (reduce)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202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971800" y="1899639"/>
            <a:ext cx="5791200" cy="4419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Mapper and Reducer Process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533400" y="2362200"/>
            <a:ext cx="1447800" cy="19812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Shell</a:t>
            </a:r>
          </a:p>
          <a:p>
            <a:pPr algn="ctr"/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3581400" y="2363898"/>
            <a:ext cx="1447800" cy="19812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Mapper</a:t>
            </a:r>
          </a:p>
          <a:p>
            <a:pPr algn="ctr"/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>
            <a:off x="6553200" y="2362200"/>
            <a:ext cx="1447800" cy="19812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Reducer</a:t>
            </a: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>
            <a:off x="1981200" y="3352800"/>
            <a:ext cx="1600200" cy="169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45242" y="3351102"/>
            <a:ext cx="1600200" cy="169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Magnetic Disk 10"/>
          <p:cNvSpPr/>
          <p:nvPr/>
        </p:nvSpPr>
        <p:spPr>
          <a:xfrm>
            <a:off x="5105400" y="5029200"/>
            <a:ext cx="1524000" cy="1066800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HDFS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471166" y="4038600"/>
            <a:ext cx="691634" cy="992298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34000" y="2971800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34200" y="4697661"/>
            <a:ext cx="148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Summarized</a:t>
            </a:r>
          </a:p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3537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9193" cy="6400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38600" y="387684"/>
            <a:ext cx="4800600" cy="9144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err="1" smtClean="0">
                <a:solidFill>
                  <a:schemeClr val="tx1"/>
                </a:solidFill>
              </a:rPr>
              <a:t>JobTracker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114800"/>
            <a:ext cx="9448800" cy="1219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47" y="1302084"/>
            <a:ext cx="4490453" cy="121251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016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Shell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" y="1828800"/>
            <a:ext cx="13920556" cy="421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7" y="2362200"/>
            <a:ext cx="9142663" cy="14478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43400" y="2590800"/>
            <a:ext cx="179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Setup Variables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3784600"/>
            <a:ext cx="9142663" cy="3302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94412" y="3745468"/>
            <a:ext cx="245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Remove earlier output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75794" y="4953000"/>
            <a:ext cx="3161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</a:t>
            </a:r>
            <a:r>
              <a:rPr lang="en-US" dirty="0" err="1" smtClean="0"/>
              <a:t>Hadoop</a:t>
            </a:r>
            <a:r>
              <a:rPr lang="en-US" dirty="0" smtClean="0"/>
              <a:t> with parameters</a:t>
            </a:r>
          </a:p>
          <a:p>
            <a:r>
              <a:rPr lang="en-US" dirty="0"/>
              <a:t>a</a:t>
            </a:r>
            <a:r>
              <a:rPr lang="en-US" dirty="0" smtClean="0"/>
              <a:t>nd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6900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Mapper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1"/>
            <a:ext cx="9144000" cy="6298924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4038600" y="387684"/>
            <a:ext cx="48006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+mj-ea"/>
                <a:cs typeface="Georgia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Sample Mapper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09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Reducer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5000" cy="6828312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3200400" y="2438400"/>
            <a:ext cx="48006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+mj-lt"/>
                <a:ea typeface="+mj-ea"/>
                <a:cs typeface="Georgia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Sample Reducer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2233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Shell screenshot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Job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98" y="-24063"/>
            <a:ext cx="10163798" cy="64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910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family of open source technologies for parallel processing: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 core, which implements the </a:t>
            </a:r>
            <a:r>
              <a:rPr lang="en-US" dirty="0" err="1" smtClean="0"/>
              <a:t>MapReduce</a:t>
            </a:r>
            <a:r>
              <a:rPr lang="en-US" dirty="0" smtClean="0"/>
              <a:t> algorithm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 Distributed File System (HDFS)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 – </a:t>
            </a:r>
            <a:r>
              <a:rPr lang="en-US" dirty="0" err="1" smtClean="0"/>
              <a:t>Hadoop</a:t>
            </a:r>
            <a:r>
              <a:rPr lang="en-US" dirty="0" smtClean="0"/>
              <a:t> Database</a:t>
            </a:r>
          </a:p>
          <a:p>
            <a:pPr lvl="1"/>
            <a:r>
              <a:rPr lang="en-US" dirty="0" smtClean="0"/>
              <a:t>Pig – A high-level data-flow language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7037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Blog Post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1" y="-76200"/>
            <a:ext cx="9188116" cy="9082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595" y="2209800"/>
            <a:ext cx="5397500" cy="436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82554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914400"/>
          </a:xfrm>
        </p:spPr>
        <p:txBody>
          <a:bodyPr/>
          <a:lstStyle/>
          <a:p>
            <a:r>
              <a:rPr lang="en-US" dirty="0" smtClean="0"/>
              <a:t>The Press</a:t>
            </a:r>
            <a:endParaRPr lang="en-US" dirty="0"/>
          </a:p>
        </p:txBody>
      </p:sp>
      <p:pic>
        <p:nvPicPr>
          <p:cNvPr id="4" name="Picture 3" descr="Atlant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9" y="-295442"/>
            <a:ext cx="5829301" cy="754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999" y="2057400"/>
            <a:ext cx="32384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When you are really, seriously, lucky.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619499" y="5257800"/>
            <a:ext cx="3238501" cy="762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42875" cmpd="sng">
                <a:solidFill>
                  <a:srgbClr val="C52127"/>
                </a:solidFill>
              </a:ln>
              <a:solidFill>
                <a:srgbClr val="C52127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722368">
            <a:off x="1607362" y="4548278"/>
            <a:ext cx="2004582" cy="5427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C52127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372222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6200"/>
            <a:ext cx="9322785" cy="678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218405"/>
            <a:ext cx="7734300" cy="24511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55173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WorldCat</a:t>
            </a:r>
            <a:r>
              <a:rPr lang="en-US" dirty="0" smtClean="0"/>
              <a:t> Identities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1980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Kindred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7" y="0"/>
            <a:ext cx="9144000" cy="58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869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30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 Finder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1140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VIAF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3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3636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 Usage in </a:t>
            </a:r>
            <a:r>
              <a:rPr lang="en-US" dirty="0" err="1" smtClean="0"/>
              <a:t>WorldCat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5"/>
            <a:ext cx="9144000" cy="59724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905000" y="1352884"/>
            <a:ext cx="9999849" cy="8382000"/>
            <a:chOff x="1905000" y="1352884"/>
            <a:chExt cx="9999849" cy="838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352884"/>
              <a:ext cx="9999849" cy="838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4800600" y="4026568"/>
              <a:ext cx="3380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Contents of the 856 $3 subfield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13299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Records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9144000" cy="64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062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“…a programming model for processing large data sets with a parallel, distributed algorithm on a cluster.” – Wikipedia</a:t>
            </a:r>
          </a:p>
          <a:p>
            <a:r>
              <a:rPr lang="en-US" dirty="0" smtClean="0"/>
              <a:t>Two main parts implemented in separate programs:</a:t>
            </a:r>
          </a:p>
          <a:p>
            <a:pPr lvl="1"/>
            <a:r>
              <a:rPr lang="en-US" dirty="0" smtClean="0"/>
              <a:t>Mapping – filtering and sorting</a:t>
            </a:r>
          </a:p>
          <a:p>
            <a:pPr lvl="1"/>
            <a:r>
              <a:rPr lang="en-US" dirty="0" smtClean="0"/>
              <a:t>Reducing – merging and summarizing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marshalls</a:t>
            </a:r>
            <a:r>
              <a:rPr lang="en-US" dirty="0" smtClean="0"/>
              <a:t> the servers, runs the tasks in parallel,</a:t>
            </a:r>
            <a:r>
              <a:rPr lang="en-US" dirty="0"/>
              <a:t> </a:t>
            </a:r>
            <a:r>
              <a:rPr lang="en-US" dirty="0" smtClean="0"/>
              <a:t>manages I/O, &amp; provides fault tolerance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4986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WorldCat</a:t>
            </a:r>
            <a:r>
              <a:rPr lang="en-US" dirty="0" smtClean="0"/>
              <a:t> Linked Data Explorer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220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63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Roy Tennant</a:t>
            </a:r>
            <a:br>
              <a:rPr lang="en-US" dirty="0" smtClean="0"/>
            </a:br>
            <a:r>
              <a:rPr lang="en-US" sz="2700" dirty="0" err="1" smtClean="0"/>
              <a:t>tennantr@oclc.org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@</a:t>
            </a:r>
            <a:r>
              <a:rPr lang="en-US" sz="2700" dirty="0" err="1" smtClean="0"/>
              <a:t>rtennant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err="1" smtClean="0"/>
              <a:t>facebook.com</a:t>
            </a:r>
            <a:r>
              <a:rPr lang="en-US" sz="2700" dirty="0" smtClean="0"/>
              <a:t>/</a:t>
            </a:r>
            <a:r>
              <a:rPr lang="en-US" sz="2700" dirty="0" err="1" smtClean="0"/>
              <a:t>roytennant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smtClean="0"/>
              <a:t>roytennant.com</a:t>
            </a:r>
            <a:endParaRPr lang="en-US" sz="27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41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OCLC has been doing </a:t>
            </a:r>
            <a:r>
              <a:rPr lang="en-US" dirty="0" err="1" smtClean="0"/>
              <a:t>MapReduce</a:t>
            </a:r>
            <a:r>
              <a:rPr lang="en-US" dirty="0" smtClean="0"/>
              <a:t> processing on a cluster since 2005, thanks to Thom Hickey and Jenny </a:t>
            </a:r>
            <a:r>
              <a:rPr lang="en-US" dirty="0" err="1" smtClean="0"/>
              <a:t>Toves</a:t>
            </a:r>
            <a:endParaRPr lang="en-US" dirty="0" smtClean="0"/>
          </a:p>
          <a:p>
            <a:r>
              <a:rPr lang="en-US" dirty="0" smtClean="0"/>
              <a:t>In 2012, we moved to a much larger cluster using </a:t>
            </a:r>
            <a:r>
              <a:rPr lang="en-US" dirty="0" err="1" smtClean="0"/>
              <a:t>Hadoop</a:t>
            </a:r>
            <a:r>
              <a:rPr lang="en-US" dirty="0" smtClean="0"/>
              <a:t> and </a:t>
            </a:r>
            <a:r>
              <a:rPr lang="en-US" dirty="0" err="1" smtClean="0"/>
              <a:t>HBase</a:t>
            </a:r>
            <a:endParaRPr lang="en-US" dirty="0" smtClean="0"/>
          </a:p>
          <a:p>
            <a:r>
              <a:rPr lang="en-US" dirty="0" smtClean="0"/>
              <a:t>Our longstanding experience doing parallel processing made the transition fairly quick and easy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History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 head node, 40 processing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nodes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Per processing node: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Two AMD 2.6 </a:t>
            </a:r>
            <a:r>
              <a:rPr lang="en-US" dirty="0" err="1" smtClean="0">
                <a:solidFill>
                  <a:srgbClr val="000000"/>
                </a:solidFill>
              </a:rPr>
              <a:t>Ghz</a:t>
            </a:r>
            <a:r>
              <a:rPr lang="en-US" dirty="0" smtClean="0">
                <a:solidFill>
                  <a:srgbClr val="000000"/>
                </a:solidFill>
              </a:rPr>
              <a:t> processors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32 GB RAM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Three 2 TB drives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1 dual port 10Gb NIC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Several copies of </a:t>
            </a:r>
            <a:r>
              <a:rPr lang="en-US" dirty="0" err="1" smtClean="0">
                <a:solidFill>
                  <a:srgbClr val="000000"/>
                </a:solidFill>
              </a:rPr>
              <a:t>WorldCat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both “native” and “enhanced”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Meet “Gravel”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844" y="1143000"/>
            <a:ext cx="3819230" cy="55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488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Native</a:t>
            </a:r>
          </a:p>
          <a:p>
            <a:r>
              <a:rPr lang="en-US" dirty="0" smtClean="0"/>
              <a:t>Can use any language you want if you use the “streaming” option</a:t>
            </a:r>
          </a:p>
          <a:p>
            <a:r>
              <a:rPr lang="en-US" dirty="0" smtClean="0"/>
              <a:t>Streaming jobs require a lot of parameters, best kept in a shell script</a:t>
            </a:r>
          </a:p>
          <a:p>
            <a:r>
              <a:rPr lang="en-US" dirty="0" smtClean="0"/>
              <a:t>Mappers and reducers don’t even need to be in the same language (mix and match!)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302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21163"/>
          </a:xfrm>
        </p:spPr>
        <p:txBody>
          <a:bodyPr>
            <a:noAutofit/>
          </a:bodyPr>
          <a:lstStyle/>
          <a:p>
            <a:r>
              <a:rPr lang="en-US" sz="2200" dirty="0" smtClean="0"/>
              <a:t>The </a:t>
            </a:r>
            <a:r>
              <a:rPr lang="en-US" sz="2200" dirty="0" err="1" smtClean="0"/>
              <a:t>Hadoop</a:t>
            </a:r>
            <a:r>
              <a:rPr lang="en-US" sz="2200" dirty="0" smtClean="0"/>
              <a:t> Distributed File System (HDFS) takes care of distributing your data across the cluster</a:t>
            </a:r>
          </a:p>
          <a:p>
            <a:r>
              <a:rPr lang="en-US" sz="2200" dirty="0" smtClean="0"/>
              <a:t>You can reference the data using a canonical address; for example: /path/to/data</a:t>
            </a:r>
          </a:p>
          <a:p>
            <a:r>
              <a:rPr lang="en-US" sz="2200" dirty="0" smtClean="0"/>
              <a:t>There are also various standard file system commands open to you; for example, to test a script before running it against </a:t>
            </a:r>
            <a:r>
              <a:rPr lang="en-US" sz="2200" i="1" dirty="0" smtClean="0"/>
              <a:t>all</a:t>
            </a:r>
            <a:r>
              <a:rPr lang="en-US" sz="2200" dirty="0" smtClean="0"/>
              <a:t> the data</a:t>
            </a:r>
            <a:r>
              <a:rPr lang="en-US" sz="2200" dirty="0"/>
              <a:t>: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err="1" smtClean="0"/>
              <a:t>hadoop</a:t>
            </a:r>
            <a:r>
              <a:rPr lang="en-US" sz="2200" dirty="0" smtClean="0"/>
              <a:t> </a:t>
            </a:r>
            <a:r>
              <a:rPr lang="en-US" sz="2200" dirty="0" err="1"/>
              <a:t>fs</a:t>
            </a:r>
            <a:r>
              <a:rPr lang="en-US" sz="2200" dirty="0"/>
              <a:t> -cat /path/to</a:t>
            </a:r>
            <a:r>
              <a:rPr lang="en-US" sz="2200" dirty="0" smtClean="0"/>
              <a:t>/data/part</a:t>
            </a:r>
            <a:r>
              <a:rPr lang="en-US" sz="2200" dirty="0"/>
              <a:t>-</a:t>
            </a:r>
            <a:r>
              <a:rPr lang="en-US" sz="2200" dirty="0" smtClean="0"/>
              <a:t>00001 </a:t>
            </a:r>
            <a:r>
              <a:rPr lang="en-US" sz="2200" dirty="0"/>
              <a:t>| head | ./</a:t>
            </a:r>
            <a:r>
              <a:rPr lang="en-US" sz="2200" dirty="0" err="1" smtClean="0"/>
              <a:t>SCRIPT.py</a:t>
            </a:r>
            <a:endParaRPr lang="en-US" sz="2200" dirty="0" smtClean="0"/>
          </a:p>
          <a:p>
            <a:r>
              <a:rPr lang="en-US" sz="2200" dirty="0" smtClean="0"/>
              <a:t>Also, data written to disk is similarly distributed and accessible via HDFS commands; for example</a:t>
            </a:r>
            <a:r>
              <a:rPr lang="en-US" sz="2200" dirty="0"/>
              <a:t>:</a:t>
            </a:r>
            <a:br>
              <a:rPr lang="en-US" sz="2200" dirty="0"/>
            </a:br>
            <a:r>
              <a:rPr lang="en-US" sz="2200" dirty="0" err="1"/>
              <a:t>hadoop</a:t>
            </a:r>
            <a:r>
              <a:rPr lang="en-US" sz="2200" dirty="0"/>
              <a:t> </a:t>
            </a:r>
            <a:r>
              <a:rPr lang="en-US" sz="2200" dirty="0" err="1"/>
              <a:t>fs</a:t>
            </a:r>
            <a:r>
              <a:rPr lang="en-US" sz="2200" dirty="0"/>
              <a:t> -cat </a:t>
            </a:r>
            <a:r>
              <a:rPr lang="en-US" sz="2200" dirty="0" smtClean="0"/>
              <a:t>/path/to/output/* </a:t>
            </a:r>
            <a:r>
              <a:rPr lang="en-US" sz="2200" dirty="0"/>
              <a:t>&gt; </a:t>
            </a:r>
            <a:r>
              <a:rPr lang="en-US" sz="2200" dirty="0" err="1"/>
              <a:t>data.txt</a:t>
            </a:r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715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21163"/>
          </a:xfrm>
        </p:spPr>
        <p:txBody>
          <a:bodyPr>
            <a:normAutofit/>
          </a:bodyPr>
          <a:lstStyle/>
          <a:p>
            <a:r>
              <a:rPr lang="en-US" dirty="0" smtClean="0"/>
              <a:t>Useful for random access to data elements</a:t>
            </a:r>
          </a:p>
          <a:p>
            <a:r>
              <a:rPr lang="en-US" dirty="0" smtClean="0"/>
              <a:t>We have dozens of tables, including the entirety of </a:t>
            </a:r>
            <a:r>
              <a:rPr lang="en-US" dirty="0" err="1" smtClean="0"/>
              <a:t>WorldCat</a:t>
            </a:r>
            <a:endParaRPr lang="en-US" dirty="0"/>
          </a:p>
          <a:p>
            <a:r>
              <a:rPr lang="en-US" dirty="0" smtClean="0"/>
              <a:t>Individual records can be fetched by OCLC number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HBase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1706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</a:t>
            </a:r>
            <a:r>
              <a:rPr lang="en-US" dirty="0" err="1" smtClean="0"/>
              <a:t>HBase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6586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1548" y="1600200"/>
            <a:ext cx="3143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 “</a:t>
            </a:r>
            <a:r>
              <a:rPr lang="en-US" sz="2400" dirty="0" err="1" smtClean="0"/>
              <a:t>HBase</a:t>
            </a:r>
            <a:r>
              <a:rPr lang="en-US" sz="2400" dirty="0" smtClean="0"/>
              <a:t> Explorer”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169916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CLC Redesign 2011-01">
  <a:themeElements>
    <a:clrScheme name="OCLC">
      <a:dk1>
        <a:sysClr val="windowText" lastClr="000000"/>
      </a:dk1>
      <a:lt1>
        <a:srgbClr val="FFFFFF"/>
      </a:lt1>
      <a:dk2>
        <a:srgbClr val="455560"/>
      </a:dk2>
      <a:lt2>
        <a:srgbClr val="FFFFFF"/>
      </a:lt2>
      <a:accent1>
        <a:srgbClr val="2178B5"/>
      </a:accent1>
      <a:accent2>
        <a:srgbClr val="C52127"/>
      </a:accent2>
      <a:accent3>
        <a:srgbClr val="409A3C"/>
      </a:accent3>
      <a:accent4>
        <a:srgbClr val="5F4894"/>
      </a:accent4>
      <a:accent5>
        <a:srgbClr val="A9316F"/>
      </a:accent5>
      <a:accent6>
        <a:srgbClr val="FF7600"/>
      </a:accent6>
      <a:hlink>
        <a:srgbClr val="034EA2"/>
      </a:hlink>
      <a:folHlink>
        <a:srgbClr val="A9316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TroubleWithOnline.pptx</Template>
  <TotalTime>3828</TotalTime>
  <Words>522</Words>
  <Application>Microsoft Macintosh PowerPoint</Application>
  <PresentationFormat>On-screen Show (4:3)</PresentationFormat>
  <Paragraphs>112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OCLC Redesign 2011-01</vt:lpstr>
      <vt:lpstr>Under the Hood of Hadoop Processing at OCLC Research</vt:lpstr>
      <vt:lpstr>Apache Hadoop</vt:lpstr>
      <vt:lpstr>MapReduce</vt:lpstr>
      <vt:lpstr>Quick History</vt:lpstr>
      <vt:lpstr>Meet “Gravel”</vt:lpstr>
      <vt:lpstr>Using Hadoop</vt:lpstr>
      <vt:lpstr>Using HDFS</vt:lpstr>
      <vt:lpstr>Using HBase</vt:lpstr>
      <vt:lpstr>Browsing HBase</vt:lpstr>
      <vt:lpstr>PowerPoint Presentation</vt:lpstr>
      <vt:lpstr>MapReduce Processing</vt:lpstr>
      <vt:lpstr>Mapper Process Only</vt:lpstr>
      <vt:lpstr>MapReduce Processing</vt:lpstr>
      <vt:lpstr>Mapper and Reducer Process</vt:lpstr>
      <vt:lpstr>The JobTracker</vt:lpstr>
      <vt:lpstr>Sample Shell Script</vt:lpstr>
      <vt:lpstr>Sample Mapper</vt:lpstr>
      <vt:lpstr>Sample Reducer</vt:lpstr>
      <vt:lpstr>Running the Job</vt:lpstr>
      <vt:lpstr>The Blog Post</vt:lpstr>
      <vt:lpstr>The Press</vt:lpstr>
      <vt:lpstr>PowerPoint Presentation</vt:lpstr>
      <vt:lpstr>WorldCat Identities</vt:lpstr>
      <vt:lpstr>Kindred Works</vt:lpstr>
      <vt:lpstr>PowerPoint Presentation</vt:lpstr>
      <vt:lpstr>Cookbook Finder</vt:lpstr>
      <vt:lpstr>VIAF</vt:lpstr>
      <vt:lpstr>MARC Usage in WorldCat</vt:lpstr>
      <vt:lpstr>Work Records</vt:lpstr>
      <vt:lpstr>WorldCat Linked Data Explorer</vt:lpstr>
      <vt:lpstr>Roy Tennant tennantr@oclc.org @rtennant facebook.com/roytennant roytennant.com</vt:lpstr>
    </vt:vector>
  </TitlesOfParts>
  <Company>OCLC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 the Hood of Hadoop Processing at OCLC Research</dc:title>
  <dc:creator>Roy Tennant</dc:creator>
  <cp:lastModifiedBy>Roy Tennant</cp:lastModifiedBy>
  <cp:revision>47</cp:revision>
  <cp:lastPrinted>2013-04-03T16:54:57Z</cp:lastPrinted>
  <dcterms:created xsi:type="dcterms:W3CDTF">2013-03-13T01:05:51Z</dcterms:created>
  <dcterms:modified xsi:type="dcterms:W3CDTF">2014-03-27T12:33:00Z</dcterms:modified>
</cp:coreProperties>
</file>